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13"/>
  </p:notesMasterIdLst>
  <p:sldIdLst>
    <p:sldId id="257" r:id="rId2"/>
    <p:sldId id="287" r:id="rId3"/>
    <p:sldId id="266" r:id="rId4"/>
    <p:sldId id="276" r:id="rId5"/>
    <p:sldId id="281" r:id="rId6"/>
    <p:sldId id="279" r:id="rId7"/>
    <p:sldId id="289" r:id="rId8"/>
    <p:sldId id="280" r:id="rId9"/>
    <p:sldId id="288" r:id="rId10"/>
    <p:sldId id="282" r:id="rId11"/>
    <p:sldId id="27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55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8C3DFF-2BB2-4053-A526-2490B792D5B3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D64B00-7718-497F-B6D6-488DEA9AF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86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17C99-9DA4-2190-F281-D7424031A0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923A0B-8E8B-5218-37E7-6B2AB2D06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4A9B06-C4A0-A9D0-C982-B31552037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E9825-C160-347B-8C93-84E97A712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06EAC-4EC0-F750-6BC1-42D104347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870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AAF06-04D3-D321-5354-7DE99779A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DA5001-C7E2-591B-FA88-E7352AD9CE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2949CD-D8A7-CCDB-B00A-D018145DF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CA90EB-80FC-12DB-5D9D-79FEE4DC3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EAAAF-CDD6-A3AF-94C2-05464EA2C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016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4861DA-534B-C3BB-478B-4DEFE7AB03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51B8A6-A62A-D8CF-03F1-CAFF8B10D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0D4714-3680-89BB-8585-2A6D7172F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8B3F73-79D1-F9EE-F2BD-B0686E665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FCCC9-B4D3-012B-261B-902FCF246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463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18CC4-6400-853E-2712-BE131DECC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7947E-5317-4D15-62A2-FB8B6B827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97AF0C-166C-13D3-7A02-39766EF1E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D67959-CCB0-4417-1233-ABC7A4F30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33939D-CB65-9FC5-1D31-A5FFE197C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561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04624-0A9A-DE58-6679-0A550E6F1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8F4258-D289-0FD6-64C4-6BAC2C461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69B524-8FD7-2BC9-160C-86877BDD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1675C-93C7-5120-0824-03D2B709A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3B65A-760A-EB46-BA32-1FACD6D6B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136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24CC3-F216-7508-54A3-C5ACCB51E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F8413-6872-FA40-04CC-DBC1669642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5DF574-1EE7-D06E-4F94-BCCBA3BA52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577B23-4394-84C7-741B-46723ADF1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C3CECF-594F-E0FF-D3BA-2F6D44E08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71DCC2-952E-710E-83A3-120F83BF0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769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5959A-1E60-88E3-12A6-E747F3AFE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63AC01-9DCF-BBB3-B089-27EB036988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F32DD9-FC55-1A10-7C03-A0CDC69831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B6F509-3153-28CA-1082-A5D223CE59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3F6C0F-46FC-70E2-09B4-4153BE137E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7C965E-096C-366A-466E-9F73248CE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6/8/2025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7EE2D0-FBBA-AEA4-5EBF-DBEAFD92D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DB73D0-4AC2-7B5E-454E-2AA133760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39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A07EA-B6E2-A900-E569-F9AB7598B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1D3FB4-85A4-BC59-7B1C-1BF1B5372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6/8/2025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1DB1A4-CA63-70FA-68F4-A93A1706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2765C1-4F23-3E24-4A17-F898E50C7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898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2DB13B-7688-9805-F507-16226BCBF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6/8/2025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70AC75-7586-E065-B74E-23D8A9EFF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12A63-4BE8-39E3-4CD1-985DACD7F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85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9C4BE-8DDC-1275-15E8-53F6F6492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6C3D3-2F3E-074C-B3FE-940E08A0C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ECDC4C-9777-2EE7-FDAB-85AEEDD802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4FE253-0208-0C22-0FEB-D8EB77ECA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E4F0C5-3E8D-97F9-675A-1B0A95256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8B8DDF-B563-10EF-26FF-6BE4A4AB9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526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B94B5-74A6-AA70-5057-1B1D04E96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1EB151-CBE9-67F0-6130-B13410F7BE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8696A1-0A82-7521-2D2B-4984ADE50F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635186-2F9E-078E-A122-BA42F044F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CA6DD4-64A8-6261-D5E1-485F9CA2B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F81408-CD0E-68ED-060A-5EFD91687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801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80195E-FB59-672E-5BAF-9A232FD51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47BBB7-754A-9617-4F0F-D13CE593E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4B265C-1285-27D1-6301-57675008FF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6/8/2025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DA91B-C8F3-35E0-9C9F-67944859F3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F70E4-1957-E67E-1A4E-05B0FD57E6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244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doerry.org/norbert/MarineElectricalPowerSystems/index.ht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emf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2C01C-FF08-0435-57C1-318B51A8A5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0452" y="2272275"/>
            <a:ext cx="9841230" cy="2387600"/>
          </a:xfrm>
        </p:spPr>
        <p:txBody>
          <a:bodyPr>
            <a:no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Common-Mode fundamentals for 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Shipboard Power Systems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Part 7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Impact of Frequency on CM Choke performance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1640AB-A565-F727-2337-2040163248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10886"/>
            <a:ext cx="9144000" cy="1655762"/>
          </a:xfrm>
        </p:spPr>
        <p:txBody>
          <a:bodyPr/>
          <a:lstStyle/>
          <a:p>
            <a:r>
              <a:rPr lang="en-US" dirty="0"/>
              <a:t>Dr. Norbert Doerry</a:t>
            </a:r>
            <a:br>
              <a:rPr lang="en-US" dirty="0"/>
            </a:br>
            <a:r>
              <a:rPr lang="en-US" dirty="0"/>
              <a:t>Dr. John Amy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D9E51C-14DD-15A7-10BA-658C87C09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82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6/8/2025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82000"/>
                </a:prstClr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EB5A9D-97FE-06DC-A221-9D229B6E4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E3B7D2-2C23-477A-B7E5-64419E75BE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82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82000"/>
                </a:prstClr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345E6F-B6B9-9C80-7F87-1F2167CEDE5C}"/>
              </a:ext>
            </a:extLst>
          </p:cNvPr>
          <p:cNvSpPr txBox="1"/>
          <p:nvPr/>
        </p:nvSpPr>
        <p:spPr>
          <a:xfrm>
            <a:off x="2706189" y="5505142"/>
            <a:ext cx="901119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http://doerry.org/norbert/MarineElectricalPowerSystems/index.htm</a:t>
            </a:r>
            <a:endParaRPr lang="en-US" dirty="0"/>
          </a:p>
          <a:p>
            <a:r>
              <a:rPr lang="en-US" dirty="0"/>
              <a:t>© 2025 by Norbert Doerry and John Amy</a:t>
            </a:r>
            <a:br>
              <a:rPr lang="en-US" dirty="0"/>
            </a:br>
            <a:r>
              <a:rPr lang="en-US" dirty="0"/>
              <a:t>This work is licensed via: CC BY 4.0   (https://creativecommons.org/)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E913044E-C0F4-BA34-07EE-457D300581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737359" y="5589416"/>
            <a:ext cx="766933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44A2807-77D8-8DCF-8A1B-1B05995E5B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4143" y="5589416"/>
            <a:ext cx="766933" cy="766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597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ACA40-E6E0-C798-38C8-E40F9BFA0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Common Mode Currents (120 ° Mode)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635185-2C53-7C69-DEC4-D36B0938B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5CA05D-7FC6-CBF7-F257-AF3FE02E7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10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8B21A5D-DE1C-F5B6-D211-E71A7ECA707C}"/>
              </a:ext>
            </a:extLst>
          </p:cNvPr>
          <p:cNvSpPr txBox="1"/>
          <p:nvPr/>
        </p:nvSpPr>
        <p:spPr>
          <a:xfrm>
            <a:off x="2954190" y="6352143"/>
            <a:ext cx="3450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20250607 Inverter CM </a:t>
            </a:r>
            <a:r>
              <a:rPr lang="en-US" dirty="0" err="1"/>
              <a:t>xxxms.asc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6073340-2FA0-F1F1-6048-2246674B4A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688" y="2547435"/>
            <a:ext cx="5870423" cy="1143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B9CC26F-F51E-F780-754A-B52EC1C207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260760"/>
            <a:ext cx="5870423" cy="11430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7CF3710-DE15-0E32-321F-FD39FC47CD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9988" y="3690435"/>
            <a:ext cx="5870423" cy="114300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C02C3040-BFD8-D383-79C3-54CA6826BED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90163" y="4909917"/>
            <a:ext cx="5870423" cy="114300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4C74A60B-222B-979C-2D1F-0D0671DDB2A8}"/>
              </a:ext>
            </a:extLst>
          </p:cNvPr>
          <p:cNvSpPr txBox="1"/>
          <p:nvPr/>
        </p:nvSpPr>
        <p:spPr>
          <a:xfrm>
            <a:off x="8115913" y="3055601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12 </a:t>
            </a:r>
            <a:r>
              <a:rPr lang="en-US" sz="2400" dirty="0" err="1"/>
              <a:t>ms</a:t>
            </a:r>
            <a:endParaRPr lang="en-US" sz="24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C50AD67-AA51-EA81-F462-B2FE2C7094A1}"/>
              </a:ext>
            </a:extLst>
          </p:cNvPr>
          <p:cNvSpPr txBox="1"/>
          <p:nvPr/>
        </p:nvSpPr>
        <p:spPr>
          <a:xfrm>
            <a:off x="9183639" y="4252489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36 </a:t>
            </a:r>
            <a:r>
              <a:rPr lang="en-US" sz="2400" dirty="0" err="1"/>
              <a:t>ms</a:t>
            </a:r>
            <a:endParaRPr lang="en-US" sz="24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8E6F0A7-A751-A411-608F-2DCDC866A017}"/>
              </a:ext>
            </a:extLst>
          </p:cNvPr>
          <p:cNvSpPr txBox="1"/>
          <p:nvPr/>
        </p:nvSpPr>
        <p:spPr>
          <a:xfrm>
            <a:off x="7005769" y="1918392"/>
            <a:ext cx="8242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9 </a:t>
            </a:r>
            <a:r>
              <a:rPr lang="en-US" sz="2400" dirty="0" err="1"/>
              <a:t>ms</a:t>
            </a:r>
            <a:endParaRPr lang="en-US" sz="24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DD90CC6-D1BB-71B7-16B3-8005BAD39C9F}"/>
              </a:ext>
            </a:extLst>
          </p:cNvPr>
          <p:cNvSpPr txBox="1"/>
          <p:nvPr/>
        </p:nvSpPr>
        <p:spPr>
          <a:xfrm>
            <a:off x="10196955" y="5476708"/>
            <a:ext cx="1154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120 </a:t>
            </a:r>
            <a:r>
              <a:rPr lang="en-US" sz="2400" dirty="0" err="1"/>
              <a:t>ms</a:t>
            </a:r>
            <a:endParaRPr lang="en-US" sz="2400" dirty="0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8D09981E-3489-E5E2-4CA3-9833F7D5B69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5745" y="4909917"/>
            <a:ext cx="3223260" cy="1112520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6CF1475A-44BF-AF5D-3399-19834311B289}"/>
              </a:ext>
            </a:extLst>
          </p:cNvPr>
          <p:cNvSpPr txBox="1"/>
          <p:nvPr/>
        </p:nvSpPr>
        <p:spPr>
          <a:xfrm>
            <a:off x="277274" y="3857813"/>
            <a:ext cx="25694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CM resonant frequency:</a:t>
            </a:r>
          </a:p>
          <a:p>
            <a:r>
              <a:rPr lang="en-US" dirty="0"/>
              <a:t>211.5 Hz (4.7 </a:t>
            </a:r>
            <a:r>
              <a:rPr lang="en-US" dirty="0" err="1"/>
              <a:t>ms</a:t>
            </a:r>
            <a:r>
              <a:rPr lang="en-US" dirty="0"/>
              <a:t> Period)</a:t>
            </a:r>
          </a:p>
        </p:txBody>
      </p:sp>
    </p:spTree>
    <p:extLst>
      <p:ext uri="{BB962C8B-B14F-4D97-AF65-F5344CB8AC3E}">
        <p14:creationId xmlns:p14="http://schemas.microsoft.com/office/powerpoint/2010/main" val="3611215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AA7ED-08CE-665D-55D4-539492CB5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Wrap up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7FD020-7BDE-EEB2-74FC-B3931776E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338753-D680-C1A0-6D28-E96AC1B64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108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F6D6A-8243-87E0-FC34-2ED2080B9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of Frequency on CM Choke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854083-CE6D-48F8-0E47-C566CCD2D3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Will use same circuit from Part 6, will  only use 120° Mode</a:t>
            </a:r>
          </a:p>
          <a:p>
            <a:r>
              <a:rPr lang="en-US" dirty="0"/>
              <a:t>Part 6 inverter created waveform with a 12 </a:t>
            </a:r>
            <a:r>
              <a:rPr lang="en-US" dirty="0" err="1"/>
              <a:t>ms</a:t>
            </a:r>
            <a:r>
              <a:rPr lang="en-US" dirty="0"/>
              <a:t> period</a:t>
            </a:r>
          </a:p>
          <a:p>
            <a:r>
              <a:rPr lang="en-US" dirty="0"/>
              <a:t>This presentation will examine waveforms where the inverters are configured to produce ac voltages with various periods</a:t>
            </a:r>
          </a:p>
          <a:p>
            <a:pPr lvl="1"/>
            <a:r>
              <a:rPr lang="en-US" dirty="0"/>
              <a:t>9 </a:t>
            </a:r>
            <a:r>
              <a:rPr lang="en-US" dirty="0" err="1"/>
              <a:t>ms</a:t>
            </a:r>
            <a:r>
              <a:rPr lang="en-US" dirty="0"/>
              <a:t>  (111 Hz)</a:t>
            </a:r>
          </a:p>
          <a:p>
            <a:pPr lvl="1"/>
            <a:r>
              <a:rPr lang="en-US" dirty="0"/>
              <a:t>12 </a:t>
            </a:r>
            <a:r>
              <a:rPr lang="en-US" dirty="0" err="1"/>
              <a:t>ms</a:t>
            </a:r>
            <a:r>
              <a:rPr lang="en-US" dirty="0"/>
              <a:t> (83 Hz)</a:t>
            </a:r>
          </a:p>
          <a:p>
            <a:pPr lvl="1"/>
            <a:r>
              <a:rPr lang="en-US" dirty="0"/>
              <a:t>36 </a:t>
            </a:r>
            <a:r>
              <a:rPr lang="en-US" dirty="0" err="1"/>
              <a:t>ms</a:t>
            </a:r>
            <a:r>
              <a:rPr lang="en-US" dirty="0"/>
              <a:t> (28 Hz)</a:t>
            </a:r>
          </a:p>
          <a:p>
            <a:pPr lvl="1"/>
            <a:r>
              <a:rPr lang="en-US" dirty="0"/>
              <a:t>120 </a:t>
            </a:r>
            <a:r>
              <a:rPr lang="en-US" dirty="0" err="1"/>
              <a:t>ms</a:t>
            </a:r>
            <a:r>
              <a:rPr lang="en-US" dirty="0"/>
              <a:t> (8.3 Hz)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6DBC6B-4C52-3B25-0923-193E82DD6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8D443-77AA-E4FA-72BD-D6FDDE380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281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8A5D2-9CBA-D3D7-A026-10F1BFF0A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Example Power Electronic Circuit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F813C7-A5C5-41C0-EAE1-9962940DE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82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6/8/2025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C32B39-8B51-8415-EE62-CA30B4A14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E3B7D2-2C23-477A-B7E5-64419E75BE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82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82000"/>
                </a:prstClr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91BBF7-8636-A866-29B3-D6E40D9B278A}"/>
              </a:ext>
            </a:extLst>
          </p:cNvPr>
          <p:cNvSpPr txBox="1"/>
          <p:nvPr/>
        </p:nvSpPr>
        <p:spPr>
          <a:xfrm>
            <a:off x="1506723" y="3298961"/>
            <a:ext cx="1846980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p1</a:t>
            </a:r>
            <a:r>
              <a:rPr lang="en-US" dirty="0"/>
              <a:t> = 2.2 µF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p2</a:t>
            </a:r>
            <a:r>
              <a:rPr lang="en-US" dirty="0"/>
              <a:t> = 2.2 µF 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n1</a:t>
            </a:r>
            <a:r>
              <a:rPr lang="en-US" dirty="0"/>
              <a:t> = 1200 </a:t>
            </a:r>
            <a:r>
              <a:rPr lang="el-GR" dirty="0"/>
              <a:t>Ω</a:t>
            </a:r>
            <a:endParaRPr lang="en-US" dirty="0"/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n2</a:t>
            </a:r>
            <a:r>
              <a:rPr lang="en-US" dirty="0"/>
              <a:t> = 1200 </a:t>
            </a:r>
            <a:r>
              <a:rPr lang="el-GR" dirty="0"/>
              <a:t>Ω</a:t>
            </a:r>
            <a:endParaRPr lang="en-US" dirty="0"/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n3</a:t>
            </a:r>
            <a:r>
              <a:rPr lang="en-US" dirty="0"/>
              <a:t> = 1200 </a:t>
            </a:r>
            <a:r>
              <a:rPr lang="el-GR" dirty="0"/>
              <a:t>Ω</a:t>
            </a:r>
            <a:endParaRPr lang="en-US" dirty="0"/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dirty="0"/>
              <a:t> = 300 </a:t>
            </a:r>
            <a:r>
              <a:rPr lang="el-GR" dirty="0"/>
              <a:t>Ω</a:t>
            </a:r>
            <a:endParaRPr lang="en-US" dirty="0"/>
          </a:p>
          <a:p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choke</a:t>
            </a:r>
            <a:r>
              <a:rPr lang="en-US" dirty="0"/>
              <a:t> = 0.2115 H</a:t>
            </a:r>
          </a:p>
          <a:p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choke</a:t>
            </a:r>
            <a:r>
              <a:rPr lang="en-US" dirty="0"/>
              <a:t> = 0.2175 H</a:t>
            </a:r>
          </a:p>
          <a:p>
            <a:endParaRPr lang="en-US" dirty="0"/>
          </a:p>
          <a:p>
            <a:endParaRPr lang="en-US" i="1" dirty="0"/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662A41-E0FF-9EF0-661E-21B4F4A2E5CF}"/>
              </a:ext>
            </a:extLst>
          </p:cNvPr>
          <p:cNvSpPr txBox="1"/>
          <p:nvPr/>
        </p:nvSpPr>
        <p:spPr>
          <a:xfrm>
            <a:off x="2484625" y="1624145"/>
            <a:ext cx="10967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Control Input 1</a:t>
            </a:r>
          </a:p>
        </p:txBody>
      </p:sp>
      <p:pic>
        <p:nvPicPr>
          <p:cNvPr id="7" name="Picture 6" descr="A diagram of a circuit&#10;&#10;AI-generated content may be incorrect.">
            <a:extLst>
              <a:ext uri="{FF2B5EF4-FFF2-40B4-BE49-F238E27FC236}">
                <a16:creationId xmlns:a16="http://schemas.microsoft.com/office/drawing/2014/main" id="{01398940-D7EE-E0DE-591D-C221BA8B56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9932" y="1545975"/>
            <a:ext cx="4589277" cy="4194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496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D30774-352E-71DC-E41D-98E7FF00B4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63B7D-FE92-4F6C-0E2A-28AF52257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Example Power Electronic Circuit – CM model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F4FEB4-05B7-0370-9D14-88BBCBE80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82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6/8/2025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9EFF13-2F48-D80D-A6E6-B717A2701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E3B7D2-2C23-477A-B7E5-64419E75BE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82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82000"/>
                </a:prstClr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6" name="Picture 5" descr="A diagram of a circuit&#10;&#10;AI-generated content may be incorrect.">
            <a:extLst>
              <a:ext uri="{FF2B5EF4-FFF2-40B4-BE49-F238E27FC236}">
                <a16:creationId xmlns:a16="http://schemas.microsoft.com/office/drawing/2014/main" id="{B8306407-643B-8CA6-E41C-FF0FBFA490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522" y="1975780"/>
            <a:ext cx="6799488" cy="3917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117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FFFAC-046E-26DA-B4DA-EFF1E09C5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LTSpice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Simulation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E97E1-1B6E-4CC3-2CC1-F35637FAD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A4D05E-62D5-4311-A997-6890BE16A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5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D71DA1-A3D0-CA9F-F283-1C58BBA53142}"/>
              </a:ext>
            </a:extLst>
          </p:cNvPr>
          <p:cNvSpPr txBox="1"/>
          <p:nvPr/>
        </p:nvSpPr>
        <p:spPr>
          <a:xfrm>
            <a:off x="2954190" y="6352143"/>
            <a:ext cx="3450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20250607 Inverter CM </a:t>
            </a:r>
            <a:r>
              <a:rPr lang="en-US" dirty="0" err="1"/>
              <a:t>xxxms.asc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0CDED69-38A3-BABD-9075-1D4940E9382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3751" t="-761" r="18458"/>
          <a:stretch>
            <a:fillRect/>
          </a:stretch>
        </p:blipFill>
        <p:spPr>
          <a:xfrm>
            <a:off x="2271429" y="1284786"/>
            <a:ext cx="7348759" cy="4982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785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DF41D-EEFF-544E-FFA8-3FF4704CB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120° Mode modulation  scheme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F34E2-C8AE-D5B5-396A-469193EC6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5FDBE4-7D50-2F89-04DC-95EC62302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6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E5B1F26-0E67-1BC3-6795-718C2F9E76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552902"/>
            <a:ext cx="10972800" cy="213645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4039E34-8A80-CFA2-F1A7-9034331422F2}"/>
              </a:ext>
            </a:extLst>
          </p:cNvPr>
          <p:cNvSpPr txBox="1"/>
          <p:nvPr/>
        </p:nvSpPr>
        <p:spPr>
          <a:xfrm>
            <a:off x="2954190" y="6352143"/>
            <a:ext cx="3389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20250607 Inverter CM 12ms.asc</a:t>
            </a:r>
          </a:p>
        </p:txBody>
      </p:sp>
    </p:spTree>
    <p:extLst>
      <p:ext uri="{BB962C8B-B14F-4D97-AF65-F5344CB8AC3E}">
        <p14:creationId xmlns:p14="http://schemas.microsoft.com/office/powerpoint/2010/main" val="1447624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7F1BD9-2754-1F62-27EB-57F01910E3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26149-7673-7864-7745-7CA2BDC10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Line to Line Voltages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91877-0EE8-BD57-3B58-710BAD1A9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E28BB4-CD84-6DEE-AB8C-3500A2938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952875B-7A65-812E-33A5-0A3B81BE43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2376" y="2459827"/>
            <a:ext cx="5870423" cy="1143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2E11240-157B-6EFE-2DDF-A56E5C10D2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6773" y="1274120"/>
            <a:ext cx="5870423" cy="1143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1171DDD-DFD5-049A-2742-F5932FA589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6864" y="3645534"/>
            <a:ext cx="5870423" cy="11430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3A072C2-E268-F62A-BE54-5B63337710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83682" y="4831241"/>
            <a:ext cx="5870423" cy="11430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EF9D2AF-BDD1-9FB4-6855-F777C15A3986}"/>
              </a:ext>
            </a:extLst>
          </p:cNvPr>
          <p:cNvSpPr txBox="1"/>
          <p:nvPr/>
        </p:nvSpPr>
        <p:spPr>
          <a:xfrm>
            <a:off x="2954190" y="6352143"/>
            <a:ext cx="3450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20250607 Inverter CM </a:t>
            </a:r>
            <a:r>
              <a:rPr lang="en-US" dirty="0" err="1"/>
              <a:t>xxxms.asc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32A3223-4F92-DF4F-9A9E-290F639B56B8}"/>
              </a:ext>
            </a:extLst>
          </p:cNvPr>
          <p:cNvSpPr txBox="1"/>
          <p:nvPr/>
        </p:nvSpPr>
        <p:spPr>
          <a:xfrm>
            <a:off x="8115913" y="2750801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12 </a:t>
            </a:r>
            <a:r>
              <a:rPr lang="en-US" sz="2400" dirty="0" err="1"/>
              <a:t>ms</a:t>
            </a:r>
            <a:endParaRPr lang="en-US" sz="24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9EDF93F-7708-123B-6EBA-111195B19410}"/>
              </a:ext>
            </a:extLst>
          </p:cNvPr>
          <p:cNvSpPr txBox="1"/>
          <p:nvPr/>
        </p:nvSpPr>
        <p:spPr>
          <a:xfrm>
            <a:off x="9183639" y="3947689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36 </a:t>
            </a:r>
            <a:r>
              <a:rPr lang="en-US" sz="2400" dirty="0" err="1"/>
              <a:t>ms</a:t>
            </a:r>
            <a:endParaRPr lang="en-US" sz="24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3EB26AA-855C-8E8A-6303-9FF1286BA078}"/>
              </a:ext>
            </a:extLst>
          </p:cNvPr>
          <p:cNvSpPr txBox="1"/>
          <p:nvPr/>
        </p:nvSpPr>
        <p:spPr>
          <a:xfrm>
            <a:off x="7005769" y="1613592"/>
            <a:ext cx="8242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9 </a:t>
            </a:r>
            <a:r>
              <a:rPr lang="en-US" sz="2400" dirty="0" err="1"/>
              <a:t>ms</a:t>
            </a:r>
            <a:endParaRPr lang="en-US" sz="24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BCE5932-61FD-06E6-3CB7-8EFB23FCC947}"/>
              </a:ext>
            </a:extLst>
          </p:cNvPr>
          <p:cNvSpPr txBox="1"/>
          <p:nvPr/>
        </p:nvSpPr>
        <p:spPr>
          <a:xfrm>
            <a:off x="10196955" y="5171908"/>
            <a:ext cx="1154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120 </a:t>
            </a:r>
            <a:r>
              <a:rPr lang="en-US" sz="2400" dirty="0" err="1"/>
              <a:t>ms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41407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E5201-2A87-0D9A-6DD4-D1A50AD31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Common Mode Voltages with respect to Ground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5108B0-9795-3259-02F3-6079A4F99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129095-E269-08AC-A8B1-44EC7814A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5485F54-7E56-227C-E0E6-A37ACA54D1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9396" y="2791341"/>
            <a:ext cx="5870423" cy="1143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70B1EE5-2613-DC63-A8D8-0C1A31AAF6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622822"/>
            <a:ext cx="5870425" cy="1143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B661FB9-5019-829C-6D0B-F5FDF0A6A1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99195" y="3959860"/>
            <a:ext cx="5870423" cy="11430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7967244-C78C-A45D-6279-8CB47F0477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26419" y="5153898"/>
            <a:ext cx="5870423" cy="11430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96B17DDB-6870-F9C9-8B35-0C2D16A06FAF}"/>
              </a:ext>
            </a:extLst>
          </p:cNvPr>
          <p:cNvSpPr txBox="1"/>
          <p:nvPr/>
        </p:nvSpPr>
        <p:spPr>
          <a:xfrm>
            <a:off x="2954190" y="6352143"/>
            <a:ext cx="3450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20250607 Inverter CM </a:t>
            </a:r>
            <a:r>
              <a:rPr lang="en-US" dirty="0" err="1"/>
              <a:t>xxxms.asc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9947FDA-FB4C-4ECF-8571-DAA40B30DD64}"/>
              </a:ext>
            </a:extLst>
          </p:cNvPr>
          <p:cNvSpPr txBox="1"/>
          <p:nvPr/>
        </p:nvSpPr>
        <p:spPr>
          <a:xfrm>
            <a:off x="8115913" y="3055601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12 </a:t>
            </a:r>
            <a:r>
              <a:rPr lang="en-US" sz="2400" dirty="0" err="1"/>
              <a:t>ms</a:t>
            </a:r>
            <a:endParaRPr lang="en-US" sz="2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F53CD0F-F8AC-66F5-805B-FA39E800B820}"/>
              </a:ext>
            </a:extLst>
          </p:cNvPr>
          <p:cNvSpPr txBox="1"/>
          <p:nvPr/>
        </p:nvSpPr>
        <p:spPr>
          <a:xfrm>
            <a:off x="9183639" y="4252489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36 </a:t>
            </a:r>
            <a:r>
              <a:rPr lang="en-US" sz="2400" dirty="0" err="1"/>
              <a:t>ms</a:t>
            </a:r>
            <a:endParaRPr lang="en-US" sz="24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379655B-B6E4-4130-9D9F-E376AF7B410A}"/>
              </a:ext>
            </a:extLst>
          </p:cNvPr>
          <p:cNvSpPr txBox="1"/>
          <p:nvPr/>
        </p:nvSpPr>
        <p:spPr>
          <a:xfrm>
            <a:off x="7005769" y="1918392"/>
            <a:ext cx="8242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9 </a:t>
            </a:r>
            <a:r>
              <a:rPr lang="en-US" sz="2400" dirty="0" err="1"/>
              <a:t>ms</a:t>
            </a:r>
            <a:endParaRPr lang="en-US" sz="24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04CC572-596C-B2CB-B27C-218D33CD09F3}"/>
              </a:ext>
            </a:extLst>
          </p:cNvPr>
          <p:cNvSpPr txBox="1"/>
          <p:nvPr/>
        </p:nvSpPr>
        <p:spPr>
          <a:xfrm>
            <a:off x="10196955" y="5476708"/>
            <a:ext cx="1154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120 </a:t>
            </a:r>
            <a:r>
              <a:rPr lang="en-US" sz="2400" dirty="0" err="1"/>
              <a:t>ms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01797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27BED5-C1C6-FF6D-34DE-285FC28678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36535-B952-DEA6-AF9F-46062A482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Common Mode Voltages with respect to AC Neutral Voltage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6A4F1B-0B6C-1473-8529-26EDEAD78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149539-B662-C133-5FB1-F7869FFFD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9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DEF487F-DD41-A91D-ED0F-0AF22D3CA7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688" y="2833954"/>
            <a:ext cx="5870423" cy="1143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65859D0-59BB-AAD1-5D81-BD71BA3193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626597"/>
            <a:ext cx="5870423" cy="1143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D95090B-A23E-FFE6-5768-8F0B537F12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60788" y="4041311"/>
            <a:ext cx="5870423" cy="11430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6694706-AF03-9B42-BA20-25C033EBE0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11320" y="5209178"/>
            <a:ext cx="5870423" cy="11430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71151F07-F1D6-CD4C-37BE-01B0DE399A9F}"/>
              </a:ext>
            </a:extLst>
          </p:cNvPr>
          <p:cNvSpPr txBox="1"/>
          <p:nvPr/>
        </p:nvSpPr>
        <p:spPr>
          <a:xfrm>
            <a:off x="2921054" y="6505010"/>
            <a:ext cx="3450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20250607 Inverter CM </a:t>
            </a:r>
            <a:r>
              <a:rPr lang="en-US" dirty="0" err="1"/>
              <a:t>xxxms.asc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BCC712-E929-7B5E-334A-0A6A486C097B}"/>
              </a:ext>
            </a:extLst>
          </p:cNvPr>
          <p:cNvSpPr txBox="1"/>
          <p:nvPr/>
        </p:nvSpPr>
        <p:spPr>
          <a:xfrm>
            <a:off x="8115913" y="3055601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12 </a:t>
            </a:r>
            <a:r>
              <a:rPr lang="en-US" sz="2400" dirty="0" err="1"/>
              <a:t>ms</a:t>
            </a:r>
            <a:endParaRPr lang="en-US" sz="24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0CF0EE3-41C0-C323-8141-F560916001DE}"/>
              </a:ext>
            </a:extLst>
          </p:cNvPr>
          <p:cNvSpPr txBox="1"/>
          <p:nvPr/>
        </p:nvSpPr>
        <p:spPr>
          <a:xfrm>
            <a:off x="9183639" y="4252489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36 </a:t>
            </a:r>
            <a:r>
              <a:rPr lang="en-US" sz="2400" dirty="0" err="1"/>
              <a:t>ms</a:t>
            </a:r>
            <a:endParaRPr lang="en-US" sz="24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D47F53D-71AA-6624-0AE4-C054C49A010C}"/>
              </a:ext>
            </a:extLst>
          </p:cNvPr>
          <p:cNvSpPr txBox="1"/>
          <p:nvPr/>
        </p:nvSpPr>
        <p:spPr>
          <a:xfrm>
            <a:off x="7005769" y="1918392"/>
            <a:ext cx="8242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9 </a:t>
            </a:r>
            <a:r>
              <a:rPr lang="en-US" sz="2400" dirty="0" err="1"/>
              <a:t>ms</a:t>
            </a:r>
            <a:endParaRPr lang="en-US" sz="24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24B63E8-DEF3-4484-083F-8096DFAE2A14}"/>
              </a:ext>
            </a:extLst>
          </p:cNvPr>
          <p:cNvSpPr txBox="1"/>
          <p:nvPr/>
        </p:nvSpPr>
        <p:spPr>
          <a:xfrm>
            <a:off x="10196955" y="5476708"/>
            <a:ext cx="1154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120 </a:t>
            </a:r>
            <a:r>
              <a:rPr lang="en-US" sz="2400" dirty="0" err="1"/>
              <a:t>ms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7300505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3066</TotalTime>
  <Words>321</Words>
  <Application>Microsoft Office PowerPoint</Application>
  <PresentationFormat>Widescreen</PresentationFormat>
  <Paragraphs>77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Aptos Display</vt:lpstr>
      <vt:lpstr>Times New Roman</vt:lpstr>
      <vt:lpstr>Aptos</vt:lpstr>
      <vt:lpstr>1_Office Theme</vt:lpstr>
      <vt:lpstr>Common-Mode fundamentals for  Shipboard Power Systems Part 7 Impact of Frequency on CM Choke performance</vt:lpstr>
      <vt:lpstr>Impact of Frequency on CM Choke Performance</vt:lpstr>
      <vt:lpstr>Example Power Electronic Circuit</vt:lpstr>
      <vt:lpstr>Example Power Electronic Circuit – CM model</vt:lpstr>
      <vt:lpstr>LTSpice Simulation</vt:lpstr>
      <vt:lpstr>120° Mode modulation  scheme</vt:lpstr>
      <vt:lpstr>Line to Line Voltages</vt:lpstr>
      <vt:lpstr>Common Mode Voltages with respect to Ground</vt:lpstr>
      <vt:lpstr>Common Mode Voltages with respect to AC Neutral Voltage</vt:lpstr>
      <vt:lpstr>Common Mode Currents (120 ° Mode)</vt:lpstr>
      <vt:lpstr>Wrap 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Common-Mode fundamentals for  Shipboard Power Systems Part 6 Impact of CM Choke on CM Voltage of power electronics</dc:title>
  <dc:creator>Norbert Doerry</dc:creator>
  <cp:lastModifiedBy>Norbert Doerry</cp:lastModifiedBy>
  <cp:revision>32</cp:revision>
  <dcterms:created xsi:type="dcterms:W3CDTF">2025-04-03T12:58:23Z</dcterms:created>
  <dcterms:modified xsi:type="dcterms:W3CDTF">2025-08-01T21:09:06Z</dcterms:modified>
</cp:coreProperties>
</file>